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20"/>
  </p:notesMasterIdLst>
  <p:sldIdLst>
    <p:sldId id="435" r:id="rId2"/>
    <p:sldId id="403" r:id="rId3"/>
    <p:sldId id="408" r:id="rId4"/>
    <p:sldId id="410" r:id="rId5"/>
    <p:sldId id="413" r:id="rId6"/>
    <p:sldId id="418" r:id="rId7"/>
    <p:sldId id="454" r:id="rId8"/>
    <p:sldId id="453" r:id="rId9"/>
    <p:sldId id="456" r:id="rId10"/>
    <p:sldId id="462" r:id="rId11"/>
    <p:sldId id="457" r:id="rId12"/>
    <p:sldId id="458" r:id="rId13"/>
    <p:sldId id="459" r:id="rId14"/>
    <p:sldId id="460" r:id="rId15"/>
    <p:sldId id="461" r:id="rId16"/>
    <p:sldId id="436" r:id="rId17"/>
    <p:sldId id="437" r:id="rId18"/>
    <p:sldId id="455" r:id="rId19"/>
  </p:sldIdLst>
  <p:sldSz cx="16256000" cy="9144000"/>
  <p:notesSz cx="9144000" cy="6858000"/>
  <p:defaultTextStyle>
    <a:defPPr>
      <a:defRPr lang="en-US"/>
    </a:defPPr>
    <a:lvl1pPr marL="0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2605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5210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7180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9785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12390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34995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7600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80205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IVAA Scope" id="{EED29D93-A3B0-49D6-A621-B8452B9F3AFE}">
          <p14:sldIdLst>
            <p14:sldId id="435"/>
            <p14:sldId id="403"/>
            <p14:sldId id="408"/>
            <p14:sldId id="410"/>
            <p14:sldId id="413"/>
            <p14:sldId id="418"/>
            <p14:sldId id="454"/>
            <p14:sldId id="453"/>
            <p14:sldId id="456"/>
            <p14:sldId id="462"/>
            <p14:sldId id="457"/>
            <p14:sldId id="458"/>
            <p14:sldId id="459"/>
            <p14:sldId id="460"/>
            <p14:sldId id="461"/>
            <p14:sldId id="436"/>
            <p14:sldId id="437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BC216-8A66-4046-A426-C85D2BC9995B}" v="52" dt="2024-03-28T17:18:29.665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>
      <p:cViewPr varScale="1">
        <p:scale>
          <a:sx n="67" d="100"/>
          <a:sy n="67" d="100"/>
        </p:scale>
        <p:origin x="442" y="1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7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239E4-CCC7-4672-8707-FBC4A6D7AD82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E2DC6-21AB-4064-A58C-B8733D3B6AB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2605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5210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7180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9785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12390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34995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7600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80205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CIIT - Software Engineering-CSC291-Spring-2015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E964C9-6C37-4060-8613-7D2859285AE0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5311" y="228599"/>
            <a:ext cx="13554955" cy="1445817"/>
          </a:xfrm>
          <a:prstGeom prst="rect">
            <a:avLst/>
          </a:prstGeom>
        </p:spPr>
        <p:txBody>
          <a:bodyPr lIns="104498" tIns="52249" rIns="104498" bIns="52249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5310" y="2091566"/>
            <a:ext cx="13554956" cy="6186767"/>
          </a:xfrm>
          <a:prstGeom prst="rect">
            <a:avLst/>
          </a:prstGeom>
        </p:spPr>
        <p:txBody>
          <a:bodyPr lIns="104498" tIns="52249" rIns="104498" bIns="52249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5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9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12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34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8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054666" y="8537506"/>
            <a:ext cx="1625600" cy="50800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A8EF9831-35B4-4843-9AA9-F06FC1EDDB8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15" y="114365"/>
            <a:ext cx="1619250" cy="1609725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0"/>
            <a:ext cx="162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9147110"/>
            <a:ext cx="162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6256000" y="0"/>
            <a:ext cx="0" cy="9144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0" y="0"/>
            <a:ext cx="0" cy="9144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688365" y="0"/>
            <a:ext cx="0" cy="18383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0" y="1838325"/>
            <a:ext cx="16883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flipV="1">
            <a:off x="1688365" y="1804207"/>
            <a:ext cx="14567634" cy="281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184"/>
            <a:ext cx="14630400" cy="1524000"/>
          </a:xfrm>
          <a:prstGeom prst="rect">
            <a:avLst/>
          </a:prstGeom>
        </p:spPr>
        <p:txBody>
          <a:bodyPr lIns="104498" tIns="52249" rIns="104498" bIns="5224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133602"/>
            <a:ext cx="14630400" cy="6034618"/>
          </a:xfrm>
          <a:prstGeom prst="rect">
            <a:avLst/>
          </a:prstGeom>
        </p:spPr>
        <p:txBody>
          <a:bodyPr vert="eaVert" lIns="104498" tIns="52249" rIns="104498" bIns="52249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6187"/>
            <a:ext cx="3657600" cy="7802034"/>
          </a:xfrm>
          <a:prstGeom prst="rect">
            <a:avLst/>
          </a:prstGeom>
        </p:spPr>
        <p:txBody>
          <a:bodyPr vert="eaVert" lIns="104498" tIns="52249" rIns="104498" bIns="5224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6187"/>
            <a:ext cx="10701867" cy="7802034"/>
          </a:xfrm>
          <a:prstGeom prst="rect">
            <a:avLst/>
          </a:prstGeom>
        </p:spPr>
        <p:txBody>
          <a:bodyPr vert="eaVert" lIns="104498" tIns="52249" rIns="104498" bIns="52249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184"/>
            <a:ext cx="14630400" cy="1524000"/>
          </a:xfrm>
          <a:prstGeom prst="rect">
            <a:avLst/>
          </a:prstGeom>
        </p:spPr>
        <p:txBody>
          <a:bodyPr lIns="104498" tIns="52249" rIns="104498" bIns="5224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2"/>
            <a:ext cx="14630400" cy="6034618"/>
          </a:xfrm>
          <a:prstGeom prst="rect">
            <a:avLst/>
          </a:prstGeom>
        </p:spPr>
        <p:txBody>
          <a:bodyPr lIns="104498" tIns="52249" rIns="104498" bIns="52249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08800" y="8534402"/>
            <a:ext cx="677333" cy="486834"/>
          </a:xfrm>
        </p:spPr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113" y="5875868"/>
            <a:ext cx="13817600" cy="1816100"/>
          </a:xfrm>
          <a:prstGeom prst="rect">
            <a:avLst/>
          </a:prstGeom>
        </p:spPr>
        <p:txBody>
          <a:bodyPr lIns="104498" tIns="52249" rIns="104498" bIns="52249" anchor="t"/>
          <a:lstStyle>
            <a:lvl1pPr algn="l">
              <a:defRPr sz="4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113" y="3875623"/>
            <a:ext cx="13817600" cy="2000249"/>
          </a:xfrm>
          <a:prstGeom prst="rect">
            <a:avLst/>
          </a:prstGeom>
        </p:spPr>
        <p:txBody>
          <a:bodyPr lIns="104498" tIns="52249" rIns="104498" bIns="52249"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260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52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71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123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349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802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184"/>
            <a:ext cx="14630400" cy="1524000"/>
          </a:xfrm>
          <a:prstGeom prst="rect">
            <a:avLst/>
          </a:prstGeom>
        </p:spPr>
        <p:txBody>
          <a:bodyPr lIns="104498" tIns="52249" rIns="104498" bIns="5224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2"/>
            <a:ext cx="7179733" cy="6034618"/>
          </a:xfrm>
          <a:prstGeom prst="rect">
            <a:avLst/>
          </a:prstGeom>
        </p:spPr>
        <p:txBody>
          <a:bodyPr lIns="104498" tIns="52249" rIns="104498" bIns="52249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3467" y="2133602"/>
            <a:ext cx="7179733" cy="6034618"/>
          </a:xfrm>
          <a:prstGeom prst="rect">
            <a:avLst/>
          </a:prstGeom>
        </p:spPr>
        <p:txBody>
          <a:bodyPr lIns="104498" tIns="52249" rIns="104498" bIns="52249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184"/>
            <a:ext cx="14630400" cy="1524000"/>
          </a:xfrm>
          <a:prstGeom prst="rect">
            <a:avLst/>
          </a:prstGeom>
        </p:spPr>
        <p:txBody>
          <a:bodyPr lIns="104498" tIns="52249" rIns="104498" bIns="52249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2046818"/>
            <a:ext cx="7182557" cy="853016"/>
          </a:xfrm>
          <a:prstGeom prst="rect">
            <a:avLst/>
          </a:prstGeom>
        </p:spPr>
        <p:txBody>
          <a:bodyPr lIns="104498" tIns="52249" rIns="104498" bIns="52249" anchor="b"/>
          <a:lstStyle>
            <a:lvl1pPr marL="0" indent="0">
              <a:buNone/>
              <a:defRPr sz="2700" b="1"/>
            </a:lvl1pPr>
            <a:lvl2pPr marL="522605" indent="0">
              <a:buNone/>
              <a:defRPr sz="2300" b="1"/>
            </a:lvl2pPr>
            <a:lvl3pPr marL="1045210" indent="0">
              <a:buNone/>
              <a:defRPr sz="2100" b="1"/>
            </a:lvl3pPr>
            <a:lvl4pPr marL="1567180" indent="0">
              <a:buNone/>
              <a:defRPr sz="1800" b="1"/>
            </a:lvl4pPr>
            <a:lvl5pPr marL="2089785" indent="0">
              <a:buNone/>
              <a:defRPr sz="1800" b="1"/>
            </a:lvl5pPr>
            <a:lvl6pPr marL="2612390" indent="0">
              <a:buNone/>
              <a:defRPr sz="1800" b="1"/>
            </a:lvl6pPr>
            <a:lvl7pPr marL="3134995" indent="0">
              <a:buNone/>
              <a:defRPr sz="1800" b="1"/>
            </a:lvl7pPr>
            <a:lvl8pPr marL="3657600" indent="0">
              <a:buNone/>
              <a:defRPr sz="1800" b="1"/>
            </a:lvl8pPr>
            <a:lvl9pPr marL="4180205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2" y="2899834"/>
            <a:ext cx="7182557" cy="5268384"/>
          </a:xfrm>
          <a:prstGeom prst="rect">
            <a:avLst/>
          </a:prstGeom>
        </p:spPr>
        <p:txBody>
          <a:bodyPr lIns="104498" tIns="52249" rIns="104498" bIns="52249"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7825" y="2046818"/>
            <a:ext cx="7185378" cy="853016"/>
          </a:xfrm>
          <a:prstGeom prst="rect">
            <a:avLst/>
          </a:prstGeom>
        </p:spPr>
        <p:txBody>
          <a:bodyPr lIns="104498" tIns="52249" rIns="104498" bIns="52249" anchor="b"/>
          <a:lstStyle>
            <a:lvl1pPr marL="0" indent="0">
              <a:buNone/>
              <a:defRPr sz="2700" b="1"/>
            </a:lvl1pPr>
            <a:lvl2pPr marL="522605" indent="0">
              <a:buNone/>
              <a:defRPr sz="2300" b="1"/>
            </a:lvl2pPr>
            <a:lvl3pPr marL="1045210" indent="0">
              <a:buNone/>
              <a:defRPr sz="2100" b="1"/>
            </a:lvl3pPr>
            <a:lvl4pPr marL="1567180" indent="0">
              <a:buNone/>
              <a:defRPr sz="1800" b="1"/>
            </a:lvl4pPr>
            <a:lvl5pPr marL="2089785" indent="0">
              <a:buNone/>
              <a:defRPr sz="1800" b="1"/>
            </a:lvl5pPr>
            <a:lvl6pPr marL="2612390" indent="0">
              <a:buNone/>
              <a:defRPr sz="1800" b="1"/>
            </a:lvl6pPr>
            <a:lvl7pPr marL="3134995" indent="0">
              <a:buNone/>
              <a:defRPr sz="1800" b="1"/>
            </a:lvl7pPr>
            <a:lvl8pPr marL="3657600" indent="0">
              <a:buNone/>
              <a:defRPr sz="1800" b="1"/>
            </a:lvl8pPr>
            <a:lvl9pPr marL="4180205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7825" y="2899834"/>
            <a:ext cx="7185378" cy="5268384"/>
          </a:xfrm>
          <a:prstGeom prst="rect">
            <a:avLst/>
          </a:prstGeom>
        </p:spPr>
        <p:txBody>
          <a:bodyPr lIns="104498" tIns="52249" rIns="104498" bIns="52249"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184"/>
            <a:ext cx="14630400" cy="1524000"/>
          </a:xfrm>
          <a:prstGeom prst="rect">
            <a:avLst/>
          </a:prstGeom>
        </p:spPr>
        <p:txBody>
          <a:bodyPr lIns="104498" tIns="52249" rIns="104498" bIns="5224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3" y="364066"/>
            <a:ext cx="5348113" cy="1549400"/>
          </a:xfrm>
          <a:prstGeom prst="rect">
            <a:avLst/>
          </a:prstGeom>
        </p:spPr>
        <p:txBody>
          <a:bodyPr lIns="104498" tIns="52249" rIns="104498" bIns="52249"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649" y="364072"/>
            <a:ext cx="9087557" cy="7804151"/>
          </a:xfrm>
          <a:prstGeom prst="rect">
            <a:avLst/>
          </a:prstGeom>
        </p:spPr>
        <p:txBody>
          <a:bodyPr lIns="104498" tIns="52249" rIns="104498" bIns="52249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3" y="1913472"/>
            <a:ext cx="5348113" cy="6254751"/>
          </a:xfrm>
          <a:prstGeom prst="rect">
            <a:avLst/>
          </a:prstGeom>
        </p:spPr>
        <p:txBody>
          <a:bodyPr lIns="104498" tIns="52249" rIns="104498" bIns="52249"/>
          <a:lstStyle>
            <a:lvl1pPr marL="0" indent="0">
              <a:buNone/>
              <a:defRPr sz="1600"/>
            </a:lvl1pPr>
            <a:lvl2pPr marL="522605" indent="0">
              <a:buNone/>
              <a:defRPr sz="1400"/>
            </a:lvl2pPr>
            <a:lvl3pPr marL="1045210" indent="0">
              <a:buNone/>
              <a:defRPr sz="1100"/>
            </a:lvl3pPr>
            <a:lvl4pPr marL="1567180" indent="0">
              <a:buNone/>
              <a:defRPr sz="1000"/>
            </a:lvl4pPr>
            <a:lvl5pPr marL="2089785" indent="0">
              <a:buNone/>
              <a:defRPr sz="1000"/>
            </a:lvl5pPr>
            <a:lvl6pPr marL="2612390" indent="0">
              <a:buNone/>
              <a:defRPr sz="1000"/>
            </a:lvl6pPr>
            <a:lvl7pPr marL="3134995" indent="0">
              <a:buNone/>
              <a:defRPr sz="1000"/>
            </a:lvl7pPr>
            <a:lvl8pPr marL="3657600" indent="0">
              <a:buNone/>
              <a:defRPr sz="1000"/>
            </a:lvl8pPr>
            <a:lvl9pPr marL="418020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291" y="6400804"/>
            <a:ext cx="9753600" cy="755651"/>
          </a:xfrm>
          <a:prstGeom prst="rect">
            <a:avLst/>
          </a:prstGeom>
        </p:spPr>
        <p:txBody>
          <a:bodyPr lIns="104498" tIns="52249" rIns="104498" bIns="52249"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291" y="817034"/>
            <a:ext cx="9753600" cy="5486400"/>
          </a:xfrm>
          <a:prstGeom prst="rect">
            <a:avLst/>
          </a:prstGeom>
        </p:spPr>
        <p:txBody>
          <a:bodyPr lIns="104498" tIns="52249" rIns="104498" bIns="52249"/>
          <a:lstStyle>
            <a:lvl1pPr marL="0" indent="0">
              <a:buNone/>
              <a:defRPr sz="3700"/>
            </a:lvl1pPr>
            <a:lvl2pPr marL="522605" indent="0">
              <a:buNone/>
              <a:defRPr sz="3200"/>
            </a:lvl2pPr>
            <a:lvl3pPr marL="1045210" indent="0">
              <a:buNone/>
              <a:defRPr sz="2700"/>
            </a:lvl3pPr>
            <a:lvl4pPr marL="1567180" indent="0">
              <a:buNone/>
              <a:defRPr sz="2300"/>
            </a:lvl4pPr>
            <a:lvl5pPr marL="2089785" indent="0">
              <a:buNone/>
              <a:defRPr sz="2300"/>
            </a:lvl5pPr>
            <a:lvl6pPr marL="2612390" indent="0">
              <a:buNone/>
              <a:defRPr sz="2300"/>
            </a:lvl6pPr>
            <a:lvl7pPr marL="3134995" indent="0">
              <a:buNone/>
              <a:defRPr sz="2300"/>
            </a:lvl7pPr>
            <a:lvl8pPr marL="3657600" indent="0">
              <a:buNone/>
              <a:defRPr sz="2300"/>
            </a:lvl8pPr>
            <a:lvl9pPr marL="4180205" indent="0">
              <a:buNone/>
              <a:defRPr sz="23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291" y="7156455"/>
            <a:ext cx="9753600" cy="1073149"/>
          </a:xfrm>
          <a:prstGeom prst="rect">
            <a:avLst/>
          </a:prstGeom>
        </p:spPr>
        <p:txBody>
          <a:bodyPr lIns="104498" tIns="52249" rIns="104498" bIns="52249"/>
          <a:lstStyle>
            <a:lvl1pPr marL="0" indent="0">
              <a:buNone/>
              <a:defRPr sz="1600"/>
            </a:lvl1pPr>
            <a:lvl2pPr marL="522605" indent="0">
              <a:buNone/>
              <a:defRPr sz="1400"/>
            </a:lvl2pPr>
            <a:lvl3pPr marL="1045210" indent="0">
              <a:buNone/>
              <a:defRPr sz="1100"/>
            </a:lvl3pPr>
            <a:lvl4pPr marL="1567180" indent="0">
              <a:buNone/>
              <a:defRPr sz="1000"/>
            </a:lvl4pPr>
            <a:lvl5pPr marL="2089785" indent="0">
              <a:buNone/>
              <a:defRPr sz="1000"/>
            </a:lvl5pPr>
            <a:lvl6pPr marL="2612390" indent="0">
              <a:buNone/>
              <a:defRPr sz="1000"/>
            </a:lvl6pPr>
            <a:lvl7pPr marL="3134995" indent="0">
              <a:buNone/>
              <a:defRPr sz="1000"/>
            </a:lvl7pPr>
            <a:lvl8pPr marL="3657600" indent="0">
              <a:buNone/>
              <a:defRPr sz="1000"/>
            </a:lvl8pPr>
            <a:lvl9pPr marL="418020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2800" y="8475136"/>
            <a:ext cx="3793067" cy="486834"/>
          </a:xfrm>
          <a:prstGeom prst="rect">
            <a:avLst/>
          </a:prstGeom>
        </p:spPr>
        <p:txBody>
          <a:bodyPr vert="horz" lIns="104498" tIns="52249" rIns="104498" bIns="52249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4134" y="8475136"/>
            <a:ext cx="5147733" cy="486834"/>
          </a:xfrm>
          <a:prstGeom prst="rect">
            <a:avLst/>
          </a:prstGeom>
        </p:spPr>
        <p:txBody>
          <a:bodyPr vert="horz" lIns="104498" tIns="52249" rIns="104498" bIns="52249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0133" y="8475136"/>
            <a:ext cx="3793067" cy="486834"/>
          </a:xfrm>
          <a:prstGeom prst="rect">
            <a:avLst/>
          </a:prstGeom>
        </p:spPr>
        <p:txBody>
          <a:bodyPr vert="horz" lIns="104498" tIns="52249" rIns="104498" bIns="52249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1" name="Picture 3" descr="C:\Users\SAJID\Desktop\two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2881" y="0"/>
            <a:ext cx="16258943" cy="9144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04521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795" indent="-39179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8995" indent="-326390" algn="l" defTabSz="104521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95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1405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3375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95980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8585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41190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2605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5210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7180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785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2390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995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80205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9.mp4"/><Relationship Id="rId7" Type="http://schemas.openxmlformats.org/officeDocument/2006/relationships/image" Target="../media/image2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9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bismillah arabic images"/>
          <p:cNvSpPr>
            <a:spLocks noChangeAspect="1" noChangeArrowheads="1"/>
          </p:cNvSpPr>
          <p:nvPr/>
        </p:nvSpPr>
        <p:spPr bwMode="auto">
          <a:xfrm>
            <a:off x="1356406" y="-192614"/>
            <a:ext cx="467342" cy="40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2400" tIns="76200" rIns="152400" bIns="76200" numCol="1" anchor="t" anchorCtr="0" compatLnSpc="1"/>
          <a:lstStyle/>
          <a:p>
            <a:endParaRPr lang="en-US" sz="3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98" y="2667000"/>
            <a:ext cx="10515203" cy="547581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727199" y="381000"/>
            <a:ext cx="14431107" cy="1295400"/>
          </a:xfrm>
        </p:spPr>
        <p:txBody>
          <a:bodyPr/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Technology Centre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white"/>
                </a:solidFill>
              </a:rPr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6A2CA-6DD8-D749-E42A-D0282B215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3" y="183308"/>
            <a:ext cx="1533213" cy="1493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FBCA-1563-B034-B672-B1F09C5E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76AA3-6695-C825-9F91-7B8B2978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9618F-4723-CC0B-99EF-B072DBB4C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28600"/>
            <a:ext cx="1562100" cy="1524000"/>
          </a:xfrm>
          <a:prstGeom prst="rect">
            <a:avLst/>
          </a:prstGeom>
        </p:spPr>
      </p:pic>
      <p:pic>
        <p:nvPicPr>
          <p:cNvPr id="5" name="overview">
            <a:hlinkClick r:id="" action="ppaction://media"/>
            <a:extLst>
              <a:ext uri="{FF2B5EF4-FFF2-40B4-BE49-F238E27FC236}">
                <a16:creationId xmlns:a16="http://schemas.microsoft.com/office/drawing/2014/main" id="{B9622C91-037C-434C-13CB-A30B008B9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5130" y="2058247"/>
            <a:ext cx="11863070" cy="66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13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DFBD-8556-36D9-7C07-03994F13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0686-B3F3-CC88-F704-852B47B4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F9F17-0EFD-C8AF-2420-0BEE970AD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28600"/>
            <a:ext cx="156210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74C78-18A9-C41E-CD4E-A004D352D2CC}"/>
              </a:ext>
            </a:extLst>
          </p:cNvPr>
          <p:cNvSpPr txBox="1"/>
          <p:nvPr/>
        </p:nvSpPr>
        <p:spPr>
          <a:xfrm>
            <a:off x="2336800" y="7926920"/>
            <a:ext cx="160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INPUT 1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DFB8EE6-5A1A-4759-08CA-7EE08F2558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1000" y="4419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erson in a garment&#10;&#10;AI-generated content may be incorrect.">
            <a:extLst>
              <a:ext uri="{FF2B5EF4-FFF2-40B4-BE49-F238E27FC236}">
                <a16:creationId xmlns:a16="http://schemas.microsoft.com/office/drawing/2014/main" id="{40DFBAD5-37F1-048A-F92C-6DA031563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133600"/>
            <a:ext cx="5549900" cy="554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359597-8747-F951-1638-EF0CD755AB81}"/>
              </a:ext>
            </a:extLst>
          </p:cNvPr>
          <p:cNvSpPr txBox="1"/>
          <p:nvPr/>
        </p:nvSpPr>
        <p:spPr>
          <a:xfrm>
            <a:off x="10947400" y="7925438"/>
            <a:ext cx="262339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GENERATED VIDEO 1</a:t>
            </a:r>
          </a:p>
        </p:txBody>
      </p:sp>
      <p:pic>
        <p:nvPicPr>
          <p:cNvPr id="12" name="vid1">
            <a:hlinkClick r:id="" action="ppaction://media"/>
            <a:extLst>
              <a:ext uri="{FF2B5EF4-FFF2-40B4-BE49-F238E27FC236}">
                <a16:creationId xmlns:a16="http://schemas.microsoft.com/office/drawing/2014/main" id="{F1AF7A62-5F4B-6283-1502-13FF98D41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13825" y="2145030"/>
            <a:ext cx="55499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0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DFBD-8556-36D9-7C07-03994F13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0686-B3F3-CC88-F704-852B47B4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F9F17-0EFD-C8AF-2420-0BEE970AD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28600"/>
            <a:ext cx="156210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74C78-18A9-C41E-CD4E-A004D352D2CC}"/>
              </a:ext>
            </a:extLst>
          </p:cNvPr>
          <p:cNvSpPr txBox="1"/>
          <p:nvPr/>
        </p:nvSpPr>
        <p:spPr>
          <a:xfrm>
            <a:off x="2336800" y="7926920"/>
            <a:ext cx="160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INPUT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59597-8747-F951-1638-EF0CD755AB81}"/>
              </a:ext>
            </a:extLst>
          </p:cNvPr>
          <p:cNvSpPr txBox="1"/>
          <p:nvPr/>
        </p:nvSpPr>
        <p:spPr>
          <a:xfrm>
            <a:off x="10947400" y="7925438"/>
            <a:ext cx="262339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GENERATED VIDEO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5B2591-B65D-7D86-6B02-768872DD8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50" y="2152333"/>
            <a:ext cx="5590454" cy="5543867"/>
          </a:xfrm>
          <a:prstGeom prst="rect">
            <a:avLst/>
          </a:prstGeom>
        </p:spPr>
      </p:pic>
      <p:pic>
        <p:nvPicPr>
          <p:cNvPr id="14" name="vid2">
            <a:hlinkClick r:id="" action="ppaction://media"/>
            <a:extLst>
              <a:ext uri="{FF2B5EF4-FFF2-40B4-BE49-F238E27FC236}">
                <a16:creationId xmlns:a16="http://schemas.microsoft.com/office/drawing/2014/main" id="{99A12D5B-1B2C-9B7F-B130-B64BEF6F3A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90000" y="2152333"/>
            <a:ext cx="5590454" cy="55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DFBD-8556-36D9-7C07-03994F13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0686-B3F3-CC88-F704-852B47B4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F9F17-0EFD-C8AF-2420-0BEE970AD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28600"/>
            <a:ext cx="156210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74C78-18A9-C41E-CD4E-A004D352D2CC}"/>
              </a:ext>
            </a:extLst>
          </p:cNvPr>
          <p:cNvSpPr txBox="1"/>
          <p:nvPr/>
        </p:nvSpPr>
        <p:spPr>
          <a:xfrm>
            <a:off x="2336800" y="7926920"/>
            <a:ext cx="160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INPUT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59597-8747-F951-1638-EF0CD755AB81}"/>
              </a:ext>
            </a:extLst>
          </p:cNvPr>
          <p:cNvSpPr txBox="1"/>
          <p:nvPr/>
        </p:nvSpPr>
        <p:spPr>
          <a:xfrm>
            <a:off x="10947400" y="7925438"/>
            <a:ext cx="262339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GENERATED VIDEO 3</a:t>
            </a:r>
          </a:p>
        </p:txBody>
      </p:sp>
      <p:pic>
        <p:nvPicPr>
          <p:cNvPr id="6" name="Picture 5" descr="A person blowing a kiss&#10;&#10;AI-generated content may be incorrect.">
            <a:extLst>
              <a:ext uri="{FF2B5EF4-FFF2-40B4-BE49-F238E27FC236}">
                <a16:creationId xmlns:a16="http://schemas.microsoft.com/office/drawing/2014/main" id="{166280DF-F949-2970-20BC-0FE39AE52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286000"/>
            <a:ext cx="5446140" cy="5438566"/>
          </a:xfrm>
          <a:prstGeom prst="rect">
            <a:avLst/>
          </a:prstGeom>
        </p:spPr>
      </p:pic>
      <p:pic>
        <p:nvPicPr>
          <p:cNvPr id="7" name="vid3">
            <a:hlinkClick r:id="" action="ppaction://media"/>
            <a:extLst>
              <a:ext uri="{FF2B5EF4-FFF2-40B4-BE49-F238E27FC236}">
                <a16:creationId xmlns:a16="http://schemas.microsoft.com/office/drawing/2014/main" id="{A655DDBE-D93E-B82E-D37C-DBF188D93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47200" y="2201650"/>
            <a:ext cx="5608638" cy="56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0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4498B-4C3E-BCC0-6D2B-8BA168713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3DEB-5FF4-7AAC-F907-8EA64D83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FD21CB-12FC-CC3E-824B-FE5A1DB9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2B69B-08FC-9438-C317-132DC18F7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28600"/>
            <a:ext cx="156210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E7BC8D-27AA-6806-6FC8-2C0981E030AC}"/>
              </a:ext>
            </a:extLst>
          </p:cNvPr>
          <p:cNvSpPr txBox="1"/>
          <p:nvPr/>
        </p:nvSpPr>
        <p:spPr>
          <a:xfrm>
            <a:off x="2336800" y="7926920"/>
            <a:ext cx="160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INPUT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92FD4-1DCF-766B-2F84-884D17AE65A7}"/>
              </a:ext>
            </a:extLst>
          </p:cNvPr>
          <p:cNvSpPr txBox="1"/>
          <p:nvPr/>
        </p:nvSpPr>
        <p:spPr>
          <a:xfrm>
            <a:off x="10947400" y="7925438"/>
            <a:ext cx="262339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GENERATED VIDEO 4</a:t>
            </a:r>
          </a:p>
        </p:txBody>
      </p:sp>
      <p:pic>
        <p:nvPicPr>
          <p:cNvPr id="7" name="Picture 6" descr="A person in a garment&#10;&#10;AI-generated content may be incorrect.">
            <a:extLst>
              <a:ext uri="{FF2B5EF4-FFF2-40B4-BE49-F238E27FC236}">
                <a16:creationId xmlns:a16="http://schemas.microsoft.com/office/drawing/2014/main" id="{373CF771-0D83-4200-62D5-FA600C9B9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90092"/>
            <a:ext cx="5672137" cy="5664248"/>
          </a:xfrm>
          <a:prstGeom prst="rect">
            <a:avLst/>
          </a:prstGeom>
        </p:spPr>
      </p:pic>
      <p:pic>
        <p:nvPicPr>
          <p:cNvPr id="8" name="vid4">
            <a:hlinkClick r:id="" action="ppaction://media"/>
            <a:extLst>
              <a:ext uri="{FF2B5EF4-FFF2-40B4-BE49-F238E27FC236}">
                <a16:creationId xmlns:a16="http://schemas.microsoft.com/office/drawing/2014/main" id="{5CB86AB4-4158-8F44-C21C-895987547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94800" y="2301665"/>
            <a:ext cx="5489573" cy="54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E164-EDF4-AEE7-EA03-F06002115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B20C-385D-3B6E-D3A7-FC74E77E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08E83-421C-8CAE-C5BC-BC1256B3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55781-35AC-2DF9-8776-E320F3AAF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28600"/>
            <a:ext cx="156210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41E4B-3824-070D-D5FB-1DA55A5A06B4}"/>
              </a:ext>
            </a:extLst>
          </p:cNvPr>
          <p:cNvSpPr txBox="1"/>
          <p:nvPr/>
        </p:nvSpPr>
        <p:spPr>
          <a:xfrm>
            <a:off x="2336800" y="7926920"/>
            <a:ext cx="160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INPUT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003E5-3535-0390-C4D9-DF038783E1A7}"/>
              </a:ext>
            </a:extLst>
          </p:cNvPr>
          <p:cNvSpPr txBox="1"/>
          <p:nvPr/>
        </p:nvSpPr>
        <p:spPr>
          <a:xfrm>
            <a:off x="10947400" y="7925438"/>
            <a:ext cx="262339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GENERATED VIDEO 5</a:t>
            </a:r>
          </a:p>
        </p:txBody>
      </p:sp>
      <p:pic>
        <p:nvPicPr>
          <p:cNvPr id="8" name="Picture 7" descr="A person in a garment&#10;&#10;AI-generated content may be incorrect.">
            <a:extLst>
              <a:ext uri="{FF2B5EF4-FFF2-40B4-BE49-F238E27FC236}">
                <a16:creationId xmlns:a16="http://schemas.microsoft.com/office/drawing/2014/main" id="{0B2827C2-AFC1-5784-8B6A-50B71681B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" y="2276371"/>
            <a:ext cx="5565140" cy="5565140"/>
          </a:xfrm>
          <a:prstGeom prst="rect">
            <a:avLst/>
          </a:prstGeom>
        </p:spPr>
      </p:pic>
      <p:pic>
        <p:nvPicPr>
          <p:cNvPr id="10" name="vid5">
            <a:hlinkClick r:id="" action="ppaction://media"/>
            <a:extLst>
              <a:ext uri="{FF2B5EF4-FFF2-40B4-BE49-F238E27FC236}">
                <a16:creationId xmlns:a16="http://schemas.microsoft.com/office/drawing/2014/main" id="{F4803BF4-A88F-78AD-FCCD-B9E7141D2A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9313" y="2381465"/>
            <a:ext cx="5456236" cy="54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6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7320" y="304800"/>
            <a:ext cx="12374880" cy="1143000"/>
          </a:xfrm>
        </p:spPr>
        <p:txBody>
          <a:bodyPr/>
          <a:lstStyle/>
          <a:p>
            <a:r>
              <a:rPr lang="en-US" sz="4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>
                <a:solidFill>
                  <a:prstClr val="white"/>
                </a:solidFill>
                <a:latin typeface="Calibri" panose="020F0502020204030204"/>
              </a:rPr>
              <a:t>16</a:t>
            </a:fld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B9CDB-4765-F2FD-45FE-0EDE7A37E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" y="147881"/>
            <a:ext cx="1562100" cy="1524000"/>
          </a:xfrm>
          <a:prstGeom prst="rect">
            <a:avLst/>
          </a:prstGeom>
        </p:spPr>
      </p:pic>
      <p:pic>
        <p:nvPicPr>
          <p:cNvPr id="7" name="final_combined_video (1)">
            <a:hlinkClick r:id="" action="ppaction://media"/>
            <a:extLst>
              <a:ext uri="{FF2B5EF4-FFF2-40B4-BE49-F238E27FC236}">
                <a16:creationId xmlns:a16="http://schemas.microsoft.com/office/drawing/2014/main" id="{5245ABA9-D88D-840A-14F5-70B980E909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5734" y="2039869"/>
            <a:ext cx="6751637" cy="6751637"/>
          </a:xfrm>
          <a:prstGeom prst="rect">
            <a:avLst/>
          </a:prstGeom>
        </p:spPr>
      </p:pic>
      <p:pic>
        <p:nvPicPr>
          <p:cNvPr id="8" name="final_combined_video (2)">
            <a:hlinkClick r:id="" action="ppaction://media"/>
            <a:extLst>
              <a:ext uri="{FF2B5EF4-FFF2-40B4-BE49-F238E27FC236}">
                <a16:creationId xmlns:a16="http://schemas.microsoft.com/office/drawing/2014/main" id="{3F58D942-7D2B-FFCE-8BED-8000F0F1B3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33000" y="2020214"/>
            <a:ext cx="3810000" cy="67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3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7320" y="304800"/>
            <a:ext cx="12374880" cy="1143000"/>
          </a:xfrm>
        </p:spPr>
        <p:txBody>
          <a:bodyPr/>
          <a:lstStyle/>
          <a:p>
            <a:r>
              <a:rPr lang="en-US" sz="4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1041400" y="2590800"/>
            <a:ext cx="14706600" cy="5643319"/>
          </a:xfrm>
          <a:prstGeom prst="rect">
            <a:avLst/>
          </a:prstGeom>
        </p:spPr>
        <p:txBody>
          <a:bodyPr lIns="104498" tIns="52249" rIns="104498" bIns="52249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Prompt Evolution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autonomous prompt refinement using AI agents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Context-aware storytelling across scenes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Editing &amp; Effects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audio generation and synchronization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camera movement control nodes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(Future Implementation)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Quality Evaluation: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assess clarity, consistency, and realism of generated scenes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Continuity Scoring: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measure coherence between consecutive scenes (character stability, lighting)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>
                <a:solidFill>
                  <a:prstClr val="white"/>
                </a:solidFill>
                <a:latin typeface="Calibri" panose="020F0502020204030204"/>
              </a:rPr>
              <a:t>17</a:t>
            </a:fld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1E4E8-DB5E-4665-82C5-89D6A86A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47881"/>
            <a:ext cx="15621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1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D07499-B7AE-8D73-18AB-81D4856CE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40D8-F6EF-8B9A-B722-845E1DE60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7320" y="304800"/>
            <a:ext cx="12374880" cy="1143000"/>
          </a:xfrm>
        </p:spPr>
        <p:txBody>
          <a:bodyPr/>
          <a:lstStyle/>
          <a:p>
            <a:r>
              <a:rPr lang="en-US" sz="7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772BF-1151-A495-C566-A97FB97D09E1}"/>
              </a:ext>
            </a:extLst>
          </p:cNvPr>
          <p:cNvSpPr txBox="1"/>
          <p:nvPr/>
        </p:nvSpPr>
        <p:spPr>
          <a:xfrm>
            <a:off x="1041400" y="3581399"/>
            <a:ext cx="14706600" cy="685801"/>
          </a:xfrm>
          <a:prstGeom prst="rect">
            <a:avLst/>
          </a:prstGeom>
        </p:spPr>
        <p:txBody>
          <a:bodyPr lIns="104498" tIns="52249" rIns="104498" bIns="52249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34EE5-5CC4-774F-95FF-74A87C96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>
                <a:solidFill>
                  <a:prstClr val="white"/>
                </a:solidFill>
                <a:latin typeface="Calibri" panose="020F0502020204030204"/>
              </a:rPr>
              <a:t>18</a:t>
            </a:fld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35D37-EDF8-671A-14D9-DCA1F70D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47881"/>
            <a:ext cx="15621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1727" y="304800"/>
            <a:ext cx="14447273" cy="1143000"/>
          </a:xfrm>
        </p:spPr>
        <p:txBody>
          <a:bodyPr/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Wan2.2 Video Generator</a:t>
            </a:r>
            <a:b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8000" b="1" dirty="0"/>
            </a:br>
            <a:br>
              <a:rPr lang="en-US" sz="7500" b="1" dirty="0"/>
            </a:br>
            <a:endParaRPr lang="en-US" sz="3200" b="1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584200" y="2567766"/>
            <a:ext cx="8199957" cy="4823634"/>
          </a:xfrm>
          <a:prstGeom prst="rect">
            <a:avLst/>
          </a:prstGeom>
        </p:spPr>
        <p:txBody>
          <a:bodyPr lIns="104498" tIns="52249" rIns="104498" bIns="52249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Haider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Int-1846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47200" y="2567766"/>
            <a:ext cx="6080760" cy="4260502"/>
          </a:xfrm>
          <a:prstGeom prst="rect">
            <a:avLst/>
          </a:prstGeom>
        </p:spPr>
        <p:txBody>
          <a:bodyPr wrap="square" lIns="104498" tIns="52249" rIns="104498" bIns="52249">
            <a:spAutoFit/>
          </a:bodyPr>
          <a:lstStyle/>
          <a:p>
            <a:r>
              <a:rPr 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Awais Akhtar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AITeC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Khursheed Hasnain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Dated</a:t>
            </a: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29-10-2025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>
                <a:solidFill>
                  <a:prstClr val="white"/>
                </a:solidFill>
                <a:latin typeface="Calibri" panose="020F0502020204030204"/>
              </a:rPr>
              <a:t>2</a:t>
            </a:fld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17380E-576C-6368-BD7B-3DFCFF47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52400"/>
            <a:ext cx="1554727" cy="1514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7320" y="304800"/>
            <a:ext cx="10881360" cy="1143000"/>
          </a:xfrm>
        </p:spPr>
        <p:txBody>
          <a:bodyPr/>
          <a:lstStyle/>
          <a:p>
            <a:r>
              <a:rPr lang="en-US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4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7500" b="1" dirty="0"/>
            </a:br>
            <a:endParaRPr lang="en-US" sz="3200" b="1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1041400" y="2129081"/>
            <a:ext cx="14249400" cy="6252919"/>
          </a:xfrm>
          <a:prstGeom prst="rect">
            <a:avLst/>
          </a:prstGeom>
        </p:spPr>
        <p:txBody>
          <a:bodyPr lIns="104498" tIns="52249" rIns="104498" bIns="52249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Wan2.2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state-of-the-art AI model designed for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text-to-video generation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capable of producing high-quality, visually consistent clips.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enables creators and developers to generate video content directly from textual prompts without requiring manual animation or filming.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increasing demand for automated video generation in marketing, entertainment, and creative industries, AI models like Wan2.2 are transforming how visual content is produced.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leverages Wan2.2 to generate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5-second video clips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are then looped and merged to create longer, continuous videos.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explore how AI can automate video creation while maintaining coherence and smooth transitions.</a:t>
            </a:r>
          </a:p>
          <a:p>
            <a:pPr algn="l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>
                <a:solidFill>
                  <a:prstClr val="white"/>
                </a:solidFill>
                <a:latin typeface="Calibri" panose="020F0502020204030204"/>
              </a:rPr>
              <a:t>3</a:t>
            </a:fld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CFCDA-2D70-6D0E-FBDF-05AB674E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" y="152400"/>
            <a:ext cx="1564952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7320" y="304800"/>
            <a:ext cx="10881360" cy="1143000"/>
          </a:xfrm>
        </p:spPr>
        <p:txBody>
          <a:bodyPr/>
          <a:lstStyle/>
          <a:p>
            <a:r>
              <a:rPr lang="en-US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br>
              <a:rPr lang="en-US" b="1" dirty="0"/>
            </a:br>
            <a:br>
              <a:rPr lang="en-US" sz="7500" b="1" dirty="0"/>
            </a:br>
            <a:endParaRPr lang="en-US" sz="3200" b="1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1041400" y="2129081"/>
            <a:ext cx="13868400" cy="5795719"/>
          </a:xfrm>
          <a:prstGeom prst="rect">
            <a:avLst/>
          </a:prstGeom>
        </p:spPr>
        <p:txBody>
          <a:bodyPr lIns="104498" tIns="52249" rIns="104498" bIns="52249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>
                <a:solidFill>
                  <a:prstClr val="white"/>
                </a:solidFill>
                <a:latin typeface="Calibri" panose="020F0502020204030204"/>
              </a:rPr>
              <a:t>4</a:t>
            </a:fld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B2E51-D710-900A-DD67-25412E465683}"/>
              </a:ext>
            </a:extLst>
          </p:cNvPr>
          <p:cNvSpPr txBox="1"/>
          <p:nvPr/>
        </p:nvSpPr>
        <p:spPr>
          <a:xfrm>
            <a:off x="1346200" y="2309843"/>
            <a:ext cx="132588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video production requires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significant time, expertise, and resources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it inaccessible for rapid content creation.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AI-generated videos are often limited to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 durations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reducing their usefulness for longer content formats.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merging of clips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can lead to visual discontinuity, frame jumps, or style inconsistencies.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 for an automated system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can generate multiple short video segments and seamlessly combine them into a longer, continuous video.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addresses the challenge of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smooth looping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AI-driven video generation.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1A345-7A29-0986-2F22-A4B2EC3E4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" y="152400"/>
            <a:ext cx="1564952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7320" y="304800"/>
            <a:ext cx="10881360" cy="1143000"/>
          </a:xfrm>
        </p:spPr>
        <p:txBody>
          <a:bodyPr/>
          <a:lstStyle/>
          <a:p>
            <a:r>
              <a:rPr lang="en-US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br>
              <a:rPr lang="en-US" b="1" dirty="0"/>
            </a:br>
            <a:br>
              <a:rPr lang="en-US" sz="7500" b="1" dirty="0"/>
            </a:br>
            <a:endParaRPr lang="en-US" sz="3200" b="1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1193800" y="2129081"/>
            <a:ext cx="13944600" cy="6710119"/>
          </a:xfrm>
          <a:prstGeom prst="rect">
            <a:avLst/>
          </a:prstGeom>
        </p:spPr>
        <p:txBody>
          <a:bodyPr lIns="104498" tIns="52249" rIns="104498" bIns="52249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800" b="1" dirty="0">
              <a:solidFill>
                <a:srgbClr val="FF0000"/>
              </a:solidFill>
            </a:endParaRPr>
          </a:p>
          <a:p>
            <a:pPr algn="just"/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>
                <a:solidFill>
                  <a:prstClr val="white"/>
                </a:solidFill>
                <a:latin typeface="Calibri" panose="020F0502020204030204"/>
              </a:rPr>
              <a:t>5</a:t>
            </a:fld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AC69F-472A-E000-8CCA-89CD19E7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28600"/>
            <a:ext cx="1562100" cy="15240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BE8428B-CA0E-61D0-3328-88AC20EC364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70000" y="2714684"/>
            <a:ext cx="134112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 video generation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the Wan2.2 AI model based on user-defined text prompts.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multiple 5-second video clips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a looped sequence to extend total video duration.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smooth transitions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 clips by maintaining consistent visual style and motion.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 AI-generated segments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into a final continuous video automatically.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Demonstrate how AI can enhance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scalability, efficiency, and creativity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video production.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7320" y="304800"/>
            <a:ext cx="12374880" cy="1143000"/>
          </a:xfrm>
        </p:spPr>
        <p:txBody>
          <a:bodyPr/>
          <a:lstStyle/>
          <a:p>
            <a:r>
              <a:rPr lang="en-US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&amp; Tools</a:t>
            </a:r>
            <a:br>
              <a:rPr lang="en-US" sz="4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7500" b="1" dirty="0"/>
            </a:br>
            <a:endParaRPr lang="en-US" sz="3200" b="1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355600" y="2129081"/>
            <a:ext cx="15544800" cy="6100519"/>
          </a:xfrm>
          <a:prstGeom prst="rect">
            <a:avLst/>
          </a:prstGeom>
        </p:spPr>
        <p:txBody>
          <a:bodyPr lIns="104498" tIns="52249" rIns="104498" bIns="52249" numCol="2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 Core AI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Wan2.2</a:t>
            </a:r>
            <a:r>
              <a:rPr lang="en-US" sz="2400" dirty="0">
                <a:solidFill>
                  <a:schemeClr val="tx1"/>
                </a:solidFill>
              </a:rPr>
              <a:t> – Advanced text-to-video generation model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Frameworks &amp; Libraries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PyTorch</a:t>
            </a:r>
            <a:r>
              <a:rPr lang="en-US" sz="2400" dirty="0">
                <a:solidFill>
                  <a:schemeClr val="tx1"/>
                </a:solidFill>
              </a:rPr>
              <a:t> (torch, </a:t>
            </a:r>
            <a:r>
              <a:rPr lang="en-US" sz="2400" dirty="0" err="1">
                <a:solidFill>
                  <a:schemeClr val="tx1"/>
                </a:solidFill>
              </a:rPr>
              <a:t>torchvision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torchaudio</a:t>
            </a:r>
            <a:r>
              <a:rPr lang="en-US" sz="2400" dirty="0">
                <a:solidFill>
                  <a:schemeClr val="tx1"/>
                </a:solidFill>
              </a:rPr>
              <a:t>) –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Diffusers &amp; </a:t>
            </a:r>
            <a:r>
              <a:rPr lang="en-US" sz="2400" b="1" dirty="0" err="1">
                <a:solidFill>
                  <a:schemeClr val="tx1"/>
                </a:solidFill>
              </a:rPr>
              <a:t>xFormers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Accelerate &amp; Triton</a:t>
            </a:r>
            <a:r>
              <a:rPr lang="en-US" sz="2400" dirty="0">
                <a:solidFill>
                  <a:schemeClr val="tx1"/>
                </a:solidFill>
              </a:rPr>
              <a:t> – High-performance computation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Einops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 err="1">
                <a:solidFill>
                  <a:schemeClr val="tx1"/>
                </a:solidFill>
              </a:rPr>
              <a:t>TorchSDE</a:t>
            </a:r>
            <a:r>
              <a:rPr lang="en-US" sz="2400" dirty="0">
                <a:solidFill>
                  <a:schemeClr val="tx1"/>
                </a:solidFill>
              </a:rPr>
              <a:t> – Neural network operations and stochastic differential equations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Custom Nodes &amp; Extensions (</a:t>
            </a:r>
            <a:r>
              <a:rPr lang="en-US" sz="2400" b="1" dirty="0" err="1">
                <a:solidFill>
                  <a:schemeClr val="tx1"/>
                </a:solidFill>
              </a:rPr>
              <a:t>ComfyUI</a:t>
            </a:r>
            <a:r>
              <a:rPr lang="en-US" sz="2400" b="1" dirty="0">
                <a:solidFill>
                  <a:schemeClr val="tx1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ComfyUI_GGUF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 err="1">
                <a:solidFill>
                  <a:schemeClr val="tx1"/>
                </a:solidFill>
              </a:rPr>
              <a:t>KJNodes</a:t>
            </a:r>
            <a:r>
              <a:rPr lang="en-US" sz="2400" dirty="0">
                <a:solidFill>
                  <a:schemeClr val="tx1"/>
                </a:solidFill>
              </a:rPr>
              <a:t> – Specialized nodes for Wan2.2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Model loaders (</a:t>
            </a:r>
            <a:r>
              <a:rPr lang="en-US" sz="2400" b="1" dirty="0" err="1">
                <a:solidFill>
                  <a:schemeClr val="tx1"/>
                </a:solidFill>
              </a:rPr>
              <a:t>LoRA</a:t>
            </a:r>
            <a:r>
              <a:rPr lang="en-US" sz="2400" b="1" dirty="0">
                <a:solidFill>
                  <a:schemeClr val="tx1"/>
                </a:solidFill>
              </a:rPr>
              <a:t>, VAEs, CLIP)</a:t>
            </a:r>
            <a:r>
              <a:rPr lang="en-US" sz="2400" dirty="0">
                <a:solidFill>
                  <a:schemeClr val="tx1"/>
                </a:solidFill>
              </a:rPr>
              <a:t> – For text encoding and style control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Video &amp; Image Processing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OpenCV, </a:t>
            </a:r>
            <a:r>
              <a:rPr lang="en-US" sz="2400" b="1" dirty="0" err="1">
                <a:solidFill>
                  <a:schemeClr val="tx1"/>
                </a:solidFill>
              </a:rPr>
              <a:t>albumentations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 err="1">
                <a:solidFill>
                  <a:schemeClr val="tx1"/>
                </a:solidFill>
              </a:rPr>
              <a:t>imageio</a:t>
            </a:r>
            <a:r>
              <a:rPr lang="en-US" sz="2400" dirty="0">
                <a:solidFill>
                  <a:schemeClr val="tx1"/>
                </a:solidFill>
              </a:rPr>
              <a:t> – Frame processing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FFmpeg</a:t>
            </a:r>
            <a:r>
              <a:rPr lang="en-US" sz="2400" b="1" dirty="0">
                <a:solidFill>
                  <a:schemeClr val="tx1"/>
                </a:solidFill>
              </a:rPr>
              <a:t>, WEBM, WEBP</a:t>
            </a:r>
            <a:r>
              <a:rPr lang="en-US" sz="2400" dirty="0">
                <a:solidFill>
                  <a:schemeClr val="tx1"/>
                </a:solidFill>
              </a:rPr>
              <a:t> – Video rendering and saving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Practical-RIFE</a:t>
            </a:r>
            <a:r>
              <a:rPr lang="en-US" sz="2400" dirty="0">
                <a:solidFill>
                  <a:schemeClr val="tx1"/>
                </a:solidFill>
              </a:rPr>
              <a:t> – Frame interpolation for smoother motion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Development Environment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Google </a:t>
            </a:r>
            <a:r>
              <a:rPr lang="en-US" sz="2400" b="1" dirty="0" err="1">
                <a:solidFill>
                  <a:schemeClr val="tx1"/>
                </a:solidFill>
              </a:rPr>
              <a:t>Colab</a:t>
            </a:r>
            <a:r>
              <a:rPr lang="en-US" sz="2400" dirty="0">
                <a:solidFill>
                  <a:schemeClr val="tx1"/>
                </a:solidFill>
              </a:rPr>
              <a:t> – Cloud GPU execution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Aria2c &amp; </a:t>
            </a:r>
            <a:r>
              <a:rPr lang="en-US" sz="2400" b="1" dirty="0" err="1">
                <a:solidFill>
                  <a:schemeClr val="tx1"/>
                </a:solidFill>
              </a:rPr>
              <a:t>wget</a:t>
            </a:r>
            <a:r>
              <a:rPr lang="en-US" sz="2400" dirty="0">
                <a:solidFill>
                  <a:schemeClr val="tx1"/>
                </a:solidFill>
              </a:rPr>
              <a:t> – High-speed model downloading automation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>
                <a:solidFill>
                  <a:prstClr val="white"/>
                </a:solidFill>
                <a:latin typeface="Calibri" panose="020F0502020204030204"/>
              </a:rPr>
              <a:t>6</a:t>
            </a:fld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1CC2D-5C43-2DEF-24A9-AC75B366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52400"/>
            <a:ext cx="15621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7A60-CA7D-026A-C38B-03B015C30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WAN2.2 TI2V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8232-453D-03F5-E8DA-F25B1EE7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white"/>
                </a:solidFill>
              </a:rPr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5EBAF-2265-F943-FF4D-AED0A5F3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55269"/>
            <a:ext cx="1562100" cy="1524000"/>
          </a:xfrm>
          <a:prstGeom prst="rect">
            <a:avLst/>
          </a:prstGeom>
        </p:spPr>
      </p:pic>
      <p:pic>
        <p:nvPicPr>
          <p:cNvPr id="8" name="Picture 7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6996BFCE-A909-AF85-0AB8-6D73BA2B0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4" y="2342553"/>
            <a:ext cx="15392400" cy="56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D4DD5-B380-A9B2-A7CC-238339FD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1B4650-966C-F32E-E40C-540AB059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377187"/>
            <a:ext cx="7239000" cy="83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062754-F88A-AC7B-4D29-068E269A6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28600"/>
            <a:ext cx="15621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3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FBCA-1563-B034-B672-B1F09C5E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COMFY UI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76AA3-6695-C825-9F91-7B8B2978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9831-35B4-4843-9AA9-F06FC1EDDB8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9618F-4723-CC0B-99EF-B072DBB4C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28600"/>
            <a:ext cx="1562100" cy="1524000"/>
          </a:xfrm>
          <a:prstGeom prst="rect">
            <a:avLst/>
          </a:prstGeom>
        </p:spPr>
      </p:pic>
      <p:pic>
        <p:nvPicPr>
          <p:cNvPr id="4" name="comfyUI">
            <a:hlinkClick r:id="" action="ppaction://media"/>
            <a:extLst>
              <a:ext uri="{FF2B5EF4-FFF2-40B4-BE49-F238E27FC236}">
                <a16:creationId xmlns:a16="http://schemas.microsoft.com/office/drawing/2014/main" id="{34453618-821F-23C2-A0A6-DB4D850B1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4400" y="2047875"/>
            <a:ext cx="123444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4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580</Words>
  <Application>Microsoft Office PowerPoint</Application>
  <PresentationFormat>Custom</PresentationFormat>
  <Paragraphs>110</Paragraphs>
  <Slides>18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2_Office Theme</vt:lpstr>
      <vt:lpstr>Artificial Intelligence Technology Centre</vt:lpstr>
      <vt:lpstr>Wan2.2 Video Generator    </vt:lpstr>
      <vt:lpstr>Introduction  </vt:lpstr>
      <vt:lpstr>Problem Statement  </vt:lpstr>
      <vt:lpstr>Project Objectives  </vt:lpstr>
      <vt:lpstr>Technology &amp; Tools  </vt:lpstr>
      <vt:lpstr>WAN2.2 TI2V</vt:lpstr>
      <vt:lpstr>PowerPoint Presentation</vt:lpstr>
      <vt:lpstr>COMFY UI OVERVIEW</vt:lpstr>
      <vt:lpstr>CODE OVERVIEW</vt:lpstr>
      <vt:lpstr>SCENE 1</vt:lpstr>
      <vt:lpstr>SCENE 2</vt:lpstr>
      <vt:lpstr>SCENE 3</vt:lpstr>
      <vt:lpstr>SCENE 4</vt:lpstr>
      <vt:lpstr>SCENE 5</vt:lpstr>
      <vt:lpstr>Results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TRA</dc:creator>
  <cp:lastModifiedBy>(SP21-BCS-006)    ALI HAIDER</cp:lastModifiedBy>
  <cp:revision>967</cp:revision>
  <dcterms:created xsi:type="dcterms:W3CDTF">2006-08-16T00:00:00Z</dcterms:created>
  <dcterms:modified xsi:type="dcterms:W3CDTF">2025-10-30T10:57:05Z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852B0B4BDAF948E98C939FE8014DA371</vt:lpwstr>
  </property>
  <property fmtid="{D5CDD505-2E9C-101B-9397-08002B2CF9AE}" pid="3" name="KSOProductBuildVer">
    <vt:lpwstr>1033-11.2.0.11380</vt:lpwstr>
  </property>
</Properties>
</file>